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715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5039BE9-BCEE-4EFC-821F-3341FFDC639B}">
  <a:tblStyle styleId="{35039BE9-BCEE-4EFC-821F-3341FFDC639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2492c3fe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22492c3fe8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2492c3fe8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2492c3fe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2492c3fe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22492c3fe8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2492c3fe8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2492c3fe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2492c3fe8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2492c3fe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2492c3fe8_0_1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2492c3fe8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2492c3fe8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2492c3fe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2492c3fe8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2492c3fe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2492c3fe8_0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2492c3fe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2492c3fe8_0_1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2492c3fe8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2492c3fe8_0_1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2492c3fe8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2492c3fe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g22492c3fe8_0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2492c3fe8_0_1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2492c3fe8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2439af42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22439af425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2439af425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2439af42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143000" y="3001698"/>
            <a:ext cx="6858000" cy="1379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758943" y="-608939"/>
            <a:ext cx="3626115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5107914" y="1740032"/>
            <a:ext cx="484319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107413" y="-174493"/>
            <a:ext cx="484319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623888" y="1424782"/>
            <a:ext cx="7886700" cy="237728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623888" y="3824553"/>
            <a:ext cx="7886700" cy="12501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3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628650" y="1521354"/>
            <a:ext cx="38862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29150" y="1521354"/>
            <a:ext cx="38862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629841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629842" y="1400969"/>
            <a:ext cx="3868340" cy="68659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629842" y="2087563"/>
            <a:ext cx="3868340" cy="30704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29150" y="1400969"/>
            <a:ext cx="3887391" cy="68659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29150" y="2087563"/>
            <a:ext cx="3887391" cy="30704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887391" y="822855"/>
            <a:ext cx="4629150" cy="40613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629841" y="1714500"/>
            <a:ext cx="2949178" cy="31763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3887391" y="822855"/>
            <a:ext cx="4629150" cy="40613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629841" y="1714500"/>
            <a:ext cx="2949178" cy="31763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5" lvl="1" marL="3566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031" lvl="2" marL="71323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7" lvl="3" marL="106984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63" lvl="4" marL="142646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079" lvl="5" marL="1783079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95" lvl="6" marL="213969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111" lvl="7" marL="249631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127" lvl="8" marL="285292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9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5.png"/><Relationship Id="rId7" Type="http://schemas.openxmlformats.org/officeDocument/2006/relationships/image" Target="../media/image2.png"/><Relationship Id="rId8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1" Type="http://schemas.openxmlformats.org/officeDocument/2006/relationships/image" Target="../media/image26.png"/><Relationship Id="rId10" Type="http://schemas.openxmlformats.org/officeDocument/2006/relationships/image" Target="../media/image4.png"/><Relationship Id="rId13" Type="http://schemas.openxmlformats.org/officeDocument/2006/relationships/image" Target="../media/image1.png"/><Relationship Id="rId1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Relationship Id="rId4" Type="http://schemas.openxmlformats.org/officeDocument/2006/relationships/image" Target="../media/image27.png"/><Relationship Id="rId9" Type="http://schemas.openxmlformats.org/officeDocument/2006/relationships/image" Target="../media/image24.png"/><Relationship Id="rId5" Type="http://schemas.openxmlformats.org/officeDocument/2006/relationships/image" Target="../media/image23.png"/><Relationship Id="rId6" Type="http://schemas.openxmlformats.org/officeDocument/2006/relationships/image" Target="../media/image8.png"/><Relationship Id="rId7" Type="http://schemas.openxmlformats.org/officeDocument/2006/relationships/image" Target="../media/image22.png"/><Relationship Id="rId8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26.png"/><Relationship Id="rId10" Type="http://schemas.openxmlformats.org/officeDocument/2006/relationships/image" Target="../media/image4.png"/><Relationship Id="rId13" Type="http://schemas.openxmlformats.org/officeDocument/2006/relationships/image" Target="../media/image1.png"/><Relationship Id="rId1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27.png"/><Relationship Id="rId9" Type="http://schemas.openxmlformats.org/officeDocument/2006/relationships/image" Target="../media/image24.png"/><Relationship Id="rId5" Type="http://schemas.openxmlformats.org/officeDocument/2006/relationships/image" Target="../media/image23.png"/><Relationship Id="rId6" Type="http://schemas.openxmlformats.org/officeDocument/2006/relationships/image" Target="../media/image8.png"/><Relationship Id="rId7" Type="http://schemas.openxmlformats.org/officeDocument/2006/relationships/image" Target="../media/image22.png"/><Relationship Id="rId8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Relationship Id="rId9" Type="http://schemas.openxmlformats.org/officeDocument/2006/relationships/image" Target="../media/image3.png"/><Relationship Id="rId5" Type="http://schemas.openxmlformats.org/officeDocument/2006/relationships/image" Target="../media/image17.png"/><Relationship Id="rId6" Type="http://schemas.openxmlformats.org/officeDocument/2006/relationships/image" Target="../media/image5.png"/><Relationship Id="rId7" Type="http://schemas.openxmlformats.org/officeDocument/2006/relationships/image" Target="../media/image2.png"/><Relationship Id="rId8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repositories</a:t>
            </a:r>
            <a:endParaRPr b="0" i="0" sz="4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143000" y="3001698"/>
            <a:ext cx="6858000" cy="13798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Rafael Jimenez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Bioschemas agreement meeting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May 24-26, 2017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/>
          <p:nvPr>
            <p:ph type="ctrTitle"/>
          </p:nvPr>
        </p:nvSpPr>
        <p:spPr>
          <a:xfrm>
            <a:off x="1143000" y="935302"/>
            <a:ext cx="6858000" cy="19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600">
                <a:solidFill>
                  <a:srgbClr val="38761D"/>
                </a:solidFill>
              </a:rPr>
              <a:t>Define use case</a:t>
            </a:r>
            <a:endParaRPr sz="3600">
              <a:solidFill>
                <a:srgbClr val="666666"/>
              </a:solidFill>
            </a:endParaRPr>
          </a:p>
        </p:txBody>
      </p:sp>
      <p:sp>
        <p:nvSpPr>
          <p:cNvPr id="220" name="Google Shape;220;p22"/>
          <p:cNvSpPr txBox="1"/>
          <p:nvPr>
            <p:ph idx="1" type="subTitle"/>
          </p:nvPr>
        </p:nvSpPr>
        <p:spPr>
          <a:xfrm>
            <a:off x="1143000" y="3001698"/>
            <a:ext cx="6858000" cy="13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taset and Data Repository Properties   Google Sheets (2).png" id="225" name="Google Shape;225;p23"/>
          <p:cNvPicPr preferRelativeResize="0"/>
          <p:nvPr/>
        </p:nvPicPr>
        <p:blipFill rotWithShape="1">
          <a:blip r:embed="rId3">
            <a:alphaModFix/>
          </a:blip>
          <a:srcRect b="7952" l="0" r="0" t="0"/>
          <a:stretch/>
        </p:blipFill>
        <p:spPr>
          <a:xfrm>
            <a:off x="0" y="0"/>
            <a:ext cx="9143999" cy="571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"/>
          <p:cNvSpPr txBox="1"/>
          <p:nvPr>
            <p:ph type="ctrTitle"/>
          </p:nvPr>
        </p:nvSpPr>
        <p:spPr>
          <a:xfrm>
            <a:off x="1143000" y="935302"/>
            <a:ext cx="6858000" cy="19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600">
                <a:solidFill>
                  <a:srgbClr val="38761D"/>
                </a:solidFill>
              </a:rPr>
              <a:t>Mapping to schema.org and metadata registries</a:t>
            </a:r>
            <a:endParaRPr sz="3600">
              <a:solidFill>
                <a:srgbClr val="38761D"/>
              </a:solidFill>
            </a:endParaRPr>
          </a:p>
        </p:txBody>
      </p:sp>
      <p:sp>
        <p:nvSpPr>
          <p:cNvPr id="231" name="Google Shape;231;p24"/>
          <p:cNvSpPr txBox="1"/>
          <p:nvPr>
            <p:ph idx="1" type="subTitle"/>
          </p:nvPr>
        </p:nvSpPr>
        <p:spPr>
          <a:xfrm>
            <a:off x="1143000" y="3001698"/>
            <a:ext cx="6858000" cy="13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ta repositories mapping   Google Sheets (1).png" id="236" name="Google Shape;236;p25"/>
          <p:cNvPicPr preferRelativeResize="0"/>
          <p:nvPr/>
        </p:nvPicPr>
        <p:blipFill rotWithShape="1">
          <a:blip r:embed="rId3">
            <a:alphaModFix/>
          </a:blip>
          <a:srcRect b="10474" l="0" r="0" t="0"/>
          <a:stretch/>
        </p:blipFill>
        <p:spPr>
          <a:xfrm>
            <a:off x="0" y="0"/>
            <a:ext cx="9143998" cy="571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ta repositories mapping   Google Sheets (2).png" id="241" name="Google Shape;241;p26"/>
          <p:cNvPicPr preferRelativeResize="0"/>
          <p:nvPr/>
        </p:nvPicPr>
        <p:blipFill rotWithShape="1">
          <a:blip r:embed="rId3">
            <a:alphaModFix/>
          </a:blip>
          <a:srcRect b="16002" l="0" r="0" t="3624"/>
          <a:stretch/>
        </p:blipFill>
        <p:spPr>
          <a:xfrm>
            <a:off x="0" y="0"/>
            <a:ext cx="9144000" cy="571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>
            <p:ph idx="1" type="body"/>
          </p:nvPr>
        </p:nvSpPr>
        <p:spPr>
          <a:xfrm>
            <a:off x="629842" y="-46831"/>
            <a:ext cx="3868200" cy="6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Mapped to schema.org</a:t>
            </a:r>
            <a:endParaRPr/>
          </a:p>
        </p:txBody>
      </p:sp>
      <p:sp>
        <p:nvSpPr>
          <p:cNvPr id="247" name="Google Shape;247;p27"/>
          <p:cNvSpPr txBox="1"/>
          <p:nvPr>
            <p:ph idx="2" type="body"/>
          </p:nvPr>
        </p:nvSpPr>
        <p:spPr>
          <a:xfrm>
            <a:off x="629842" y="639763"/>
            <a:ext cx="3868200" cy="30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" lvl="0" marL="17145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rgbClr val="38761D"/>
                </a:solidFill>
              </a:rPr>
              <a:t>	Minimum</a:t>
            </a:r>
            <a:endParaRPr b="1" sz="1700">
              <a:solidFill>
                <a:srgbClr val="38761D"/>
              </a:solidFill>
            </a:endParaRPr>
          </a:p>
          <a:p>
            <a:pPr indent="-336550" lvl="0" marL="457200" rtl="0" algn="l">
              <a:spcBef>
                <a:spcPts val="75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description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identifier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name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url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keywords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provider</a:t>
            </a:r>
            <a:endParaRPr sz="1700"/>
          </a:p>
          <a:p>
            <a:pPr indent="-38100" lvl="0" marL="17145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rgbClr val="BF9000"/>
                </a:solidFill>
              </a:rPr>
              <a:t>	Recommended</a:t>
            </a:r>
            <a:endParaRPr b="1" sz="1700">
              <a:solidFill>
                <a:srgbClr val="BF9000"/>
              </a:solidFill>
            </a:endParaRPr>
          </a:p>
          <a:p>
            <a:pPr indent="-336550" lvl="0" marL="457200" rtl="0" algn="l">
              <a:spcBef>
                <a:spcPts val="75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license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publication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sourceOrganization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alternateName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citation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datePublished</a:t>
            </a:r>
            <a:endParaRPr sz="1700"/>
          </a:p>
          <a:p>
            <a:pPr indent="-38100" lvl="0" marL="17145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rgbClr val="666666"/>
                </a:solidFill>
              </a:rPr>
              <a:t>	Optional</a:t>
            </a:r>
            <a:endParaRPr b="1" sz="1700">
              <a:solidFill>
                <a:srgbClr val="666666"/>
              </a:solidFill>
            </a:endParaRPr>
          </a:p>
          <a:p>
            <a:pPr indent="-336550" lvl="0" marL="457200" rtl="0" algn="l">
              <a:spcBef>
                <a:spcPts val="75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fileFormat</a:t>
            </a:r>
            <a:endParaRPr sz="1700"/>
          </a:p>
          <a:p>
            <a:pPr indent="-38100" lvl="0" marL="17145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48" name="Google Shape;248;p27"/>
          <p:cNvSpPr txBox="1"/>
          <p:nvPr>
            <p:ph idx="3" type="body"/>
          </p:nvPr>
        </p:nvSpPr>
        <p:spPr>
          <a:xfrm>
            <a:off x="4629150" y="-46831"/>
            <a:ext cx="3887400" cy="6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Not mapped to schema.org</a:t>
            </a:r>
            <a:endParaRPr/>
          </a:p>
        </p:txBody>
      </p:sp>
      <p:sp>
        <p:nvSpPr>
          <p:cNvPr id="249" name="Google Shape;249;p27"/>
          <p:cNvSpPr txBox="1"/>
          <p:nvPr>
            <p:ph idx="4" type="body"/>
          </p:nvPr>
        </p:nvSpPr>
        <p:spPr>
          <a:xfrm>
            <a:off x="4629150" y="1482963"/>
            <a:ext cx="3887400" cy="30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" lvl="0" marL="17145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rgbClr val="38761D"/>
                </a:solidFill>
              </a:rPr>
              <a:t>	Minimum</a:t>
            </a:r>
            <a:endParaRPr b="1" sz="1700">
              <a:solidFill>
                <a:srgbClr val="38761D"/>
              </a:solidFill>
            </a:endParaRPr>
          </a:p>
          <a:p>
            <a:pPr indent="-336550" lvl="0" marL="457200" rtl="0" algn="l">
              <a:spcBef>
                <a:spcPts val="75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Entry identifier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Release</a:t>
            </a:r>
            <a:endParaRPr sz="1700"/>
          </a:p>
          <a:p>
            <a:pPr indent="-38100" lvl="0" marL="17145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rgbClr val="BF9000"/>
                </a:solidFill>
              </a:rPr>
              <a:t>	Recommended</a:t>
            </a:r>
            <a:endParaRPr b="1" sz="1700">
              <a:solidFill>
                <a:srgbClr val="BF9000"/>
              </a:solidFill>
            </a:endParaRPr>
          </a:p>
          <a:p>
            <a:pPr indent="-336550" lvl="0" marL="457200" rtl="0" algn="l">
              <a:spcBef>
                <a:spcPts val="75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Access</a:t>
            </a:r>
            <a:endParaRPr sz="1700"/>
          </a:p>
          <a:p>
            <a:pPr indent="-38100" lvl="0" marL="17145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rgbClr val="666666"/>
                </a:solidFill>
              </a:rPr>
              <a:t>	Optional</a:t>
            </a:r>
            <a:endParaRPr b="1" sz="1700">
              <a:solidFill>
                <a:srgbClr val="666666"/>
              </a:solidFill>
            </a:endParaRPr>
          </a:p>
          <a:p>
            <a:pPr indent="-336550" lvl="0" marL="457200" rtl="0" algn="l">
              <a:spcBef>
                <a:spcPts val="75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Metric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Tools</a:t>
            </a:r>
            <a:endParaRPr sz="1700"/>
          </a:p>
          <a:p>
            <a:pPr indent="-38100" lvl="0" marL="17145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50" name="Google Shape;250;p27"/>
          <p:cNvSpPr txBox="1"/>
          <p:nvPr/>
        </p:nvSpPr>
        <p:spPr>
          <a:xfrm>
            <a:off x="4706900" y="639775"/>
            <a:ext cx="3967500" cy="809400"/>
          </a:xfrm>
          <a:prstGeom prst="rect">
            <a:avLst/>
          </a:prstGeom>
          <a:noFill/>
          <a:ln cap="flat" cmpd="sng" w="952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●"/>
            </a:pPr>
            <a:r>
              <a:rPr lang="en-US" sz="1800">
                <a:solidFill>
                  <a:srgbClr val="CC0000"/>
                </a:solidFill>
              </a:rPr>
              <a:t>Group discussion</a:t>
            </a:r>
            <a:endParaRPr sz="1800">
              <a:solidFill>
                <a:srgbClr val="CC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●"/>
            </a:pPr>
            <a:r>
              <a:rPr lang="en-US" sz="1800">
                <a:solidFill>
                  <a:srgbClr val="CC0000"/>
                </a:solidFill>
              </a:rPr>
              <a:t>Schema.org discussion</a:t>
            </a:r>
            <a:endParaRPr sz="18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8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55CC"/>
                </a:solidFill>
              </a:rPr>
              <a:t>Mapping</a:t>
            </a:r>
            <a:r>
              <a:rPr lang="en-US">
                <a:solidFill>
                  <a:srgbClr val="1155CC"/>
                </a:solidFill>
              </a:rPr>
              <a:t> to data repositories</a:t>
            </a:r>
            <a:endParaRPr>
              <a:solidFill>
                <a:srgbClr val="1155CC"/>
              </a:solidFill>
            </a:endParaRPr>
          </a:p>
        </p:txBody>
      </p:sp>
      <p:pic>
        <p:nvPicPr>
          <p:cNvPr id="256" name="Google Shape;25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708" y="2497320"/>
            <a:ext cx="1354500" cy="84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39242" y="2739729"/>
            <a:ext cx="1330500" cy="44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5565" y="2531820"/>
            <a:ext cx="1636500" cy="98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621544" y="2739730"/>
            <a:ext cx="1555500" cy="48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8"/>
          <p:cNvSpPr txBox="1"/>
          <p:nvPr/>
        </p:nvSpPr>
        <p:spPr>
          <a:xfrm>
            <a:off x="8063433" y="2627602"/>
            <a:ext cx="538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55CC"/>
                </a:solidFill>
              </a:rPr>
              <a:t>Mapping to Bioschemas dataset specification</a:t>
            </a:r>
            <a:endParaRPr>
              <a:solidFill>
                <a:srgbClr val="1155CC"/>
              </a:solidFill>
            </a:endParaRPr>
          </a:p>
        </p:txBody>
      </p:sp>
      <p:pic>
        <p:nvPicPr>
          <p:cNvPr descr="Dataset and Data Repository Properties   Google Sheets (3).png" id="266" name="Google Shape;266;p29"/>
          <p:cNvPicPr preferRelativeResize="0"/>
          <p:nvPr/>
        </p:nvPicPr>
        <p:blipFill rotWithShape="1">
          <a:blip r:embed="rId3">
            <a:alphaModFix/>
          </a:blip>
          <a:srcRect b="38811" l="0" r="0" t="0"/>
          <a:stretch/>
        </p:blipFill>
        <p:spPr>
          <a:xfrm>
            <a:off x="0" y="1408875"/>
            <a:ext cx="9144002" cy="4306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0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55CC"/>
                </a:solidFill>
              </a:rPr>
              <a:t>Bioschemas data repositories specification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272" name="Google Shape;272;p30"/>
          <p:cNvSpPr/>
          <p:nvPr/>
        </p:nvSpPr>
        <p:spPr>
          <a:xfrm>
            <a:off x="3012600" y="1837828"/>
            <a:ext cx="3118800" cy="32376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Specification</a:t>
            </a:r>
            <a:endParaRPr b="1" sz="1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chema-org-arial.png" id="273" name="Google Shape;273;p30"/>
          <p:cNvPicPr preferRelativeResize="0"/>
          <p:nvPr/>
        </p:nvPicPr>
        <p:blipFill rotWithShape="1">
          <a:blip r:embed="rId3">
            <a:alphaModFix/>
          </a:blip>
          <a:srcRect b="33069" l="7670" r="10816" t="26900"/>
          <a:stretch/>
        </p:blipFill>
        <p:spPr>
          <a:xfrm>
            <a:off x="4852651" y="1991141"/>
            <a:ext cx="1192500" cy="32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0"/>
          <p:cNvSpPr/>
          <p:nvPr/>
        </p:nvSpPr>
        <p:spPr>
          <a:xfrm>
            <a:off x="3077786" y="2268281"/>
            <a:ext cx="2970600" cy="1941600"/>
          </a:xfrm>
          <a:prstGeom prst="rect">
            <a:avLst/>
          </a:prstGeom>
          <a:solidFill>
            <a:srgbClr val="85000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model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30"/>
          <p:cNvSpPr/>
          <p:nvPr/>
        </p:nvSpPr>
        <p:spPr>
          <a:xfrm>
            <a:off x="3150053" y="2639415"/>
            <a:ext cx="2832900" cy="294900"/>
          </a:xfrm>
          <a:prstGeom prst="rect">
            <a:avLst/>
          </a:prstGeom>
          <a:solidFill>
            <a:srgbClr val="77933C"/>
          </a:solidFill>
          <a:ln cap="flat" cmpd="sng" w="9525">
            <a:solidFill>
              <a:srgbClr val="6324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Minimum information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30"/>
          <p:cNvSpPr/>
          <p:nvPr/>
        </p:nvSpPr>
        <p:spPr>
          <a:xfrm>
            <a:off x="3139729" y="3027395"/>
            <a:ext cx="2843400" cy="294900"/>
          </a:xfrm>
          <a:prstGeom prst="rect">
            <a:avLst/>
          </a:prstGeom>
          <a:solidFill>
            <a:srgbClr val="366092"/>
          </a:solidFill>
          <a:ln cap="flat" cmpd="sng" w="9525">
            <a:solidFill>
              <a:srgbClr val="6324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Controlled vocabularies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30"/>
          <p:cNvSpPr/>
          <p:nvPr/>
        </p:nvSpPr>
        <p:spPr>
          <a:xfrm>
            <a:off x="3139729" y="3426152"/>
            <a:ext cx="2843400" cy="294900"/>
          </a:xfrm>
          <a:prstGeom prst="rect">
            <a:avLst/>
          </a:prstGeom>
          <a:solidFill>
            <a:srgbClr val="E36C09"/>
          </a:solidFill>
          <a:ln cap="flat" cmpd="sng" w="9525">
            <a:solidFill>
              <a:srgbClr val="6324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Cardinality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8" name="Google Shape;278;p30"/>
          <p:cNvGrpSpPr/>
          <p:nvPr/>
        </p:nvGrpSpPr>
        <p:grpSpPr>
          <a:xfrm>
            <a:off x="3077851" y="4282443"/>
            <a:ext cx="2971577" cy="703336"/>
            <a:chOff x="1593781" y="4694384"/>
            <a:chExt cx="5801595" cy="1032951"/>
          </a:xfrm>
        </p:grpSpPr>
        <p:sp>
          <p:nvSpPr>
            <p:cNvPr id="279" name="Google Shape;279;p30"/>
            <p:cNvSpPr/>
            <p:nvPr/>
          </p:nvSpPr>
          <p:spPr>
            <a:xfrm>
              <a:off x="1593781" y="4694384"/>
              <a:ext cx="5799900" cy="449700"/>
            </a:xfrm>
            <a:prstGeom prst="rect">
              <a:avLst/>
            </a:prstGeom>
            <a:solidFill>
              <a:srgbClr val="7F7F7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Documentation</a:t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1595476" y="5277635"/>
              <a:ext cx="5799900" cy="449700"/>
            </a:xfrm>
            <a:prstGeom prst="rect">
              <a:avLst/>
            </a:prstGeom>
            <a:solidFill>
              <a:srgbClr val="7F7F7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Examples</a:t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1" name="Google Shape;281;p30"/>
          <p:cNvSpPr/>
          <p:nvPr/>
        </p:nvSpPr>
        <p:spPr>
          <a:xfrm>
            <a:off x="3139729" y="3823551"/>
            <a:ext cx="2843400" cy="294900"/>
          </a:xfrm>
          <a:prstGeom prst="rect">
            <a:avLst/>
          </a:prstGeom>
          <a:solidFill>
            <a:srgbClr val="D99593"/>
          </a:solidFill>
          <a:ln cap="flat" cmpd="sng" w="9525">
            <a:solidFill>
              <a:srgbClr val="6324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New (properties | types)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1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55CC"/>
                </a:solidFill>
              </a:rPr>
              <a:t>Alignment</a:t>
            </a:r>
            <a:r>
              <a:rPr lang="en-US">
                <a:solidFill>
                  <a:srgbClr val="1155CC"/>
                </a:solidFill>
              </a:rPr>
              <a:t> with best practices</a:t>
            </a:r>
            <a:endParaRPr>
              <a:solidFill>
                <a:srgbClr val="1155CC"/>
              </a:solidFill>
            </a:endParaRPr>
          </a:p>
        </p:txBody>
      </p:sp>
      <p:pic>
        <p:nvPicPr>
          <p:cNvPr descr="A Data Citation Roadmap for Scholarly Data Repositories   bioRxiv.png" id="287" name="Google Shape;287;p31"/>
          <p:cNvPicPr preferRelativeResize="0"/>
          <p:nvPr/>
        </p:nvPicPr>
        <p:blipFill rotWithShape="1">
          <a:blip r:embed="rId3">
            <a:alphaModFix/>
          </a:blip>
          <a:srcRect b="19510" l="0" r="39598" t="0"/>
          <a:stretch/>
        </p:blipFill>
        <p:spPr>
          <a:xfrm>
            <a:off x="125025" y="1338400"/>
            <a:ext cx="3829754" cy="4376599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Uniform Resolution of Compact Identifiers for Biomedical Data   bioRxiv.png" id="288" name="Google Shape;288;p31"/>
          <p:cNvPicPr preferRelativeResize="0"/>
          <p:nvPr/>
        </p:nvPicPr>
        <p:blipFill rotWithShape="1">
          <a:blip r:embed="rId4">
            <a:alphaModFix/>
          </a:blip>
          <a:srcRect b="19510" l="0" r="41540" t="0"/>
          <a:stretch/>
        </p:blipFill>
        <p:spPr>
          <a:xfrm>
            <a:off x="4132412" y="1338400"/>
            <a:ext cx="3706613" cy="4376599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9" name="Google Shape;289;p31"/>
          <p:cNvSpPr txBox="1"/>
          <p:nvPr/>
        </p:nvSpPr>
        <p:spPr>
          <a:xfrm>
            <a:off x="8130633" y="3158927"/>
            <a:ext cx="538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repositories subproject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91" name="Google Shape;91;p14"/>
          <p:cNvGraphicFramePr/>
          <p:nvPr/>
        </p:nvGraphicFramePr>
        <p:xfrm>
          <a:off x="628650" y="157025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{35039BE9-BCEE-4EFC-821F-3341FFDC639B}</a:tableStyleId>
              </a:tblPr>
              <a:tblGrid>
                <a:gridCol w="2161250"/>
                <a:gridCol w="5725450"/>
              </a:tblGrid>
              <a:tr h="2932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1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Lead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EMBL-EBI (Henning Hermjakob)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2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1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Members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EMBL-EBI, ELIXIR UK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2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1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Delivery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Starting from 1 January 2017 for a period of 12 months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2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1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Funding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6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ELIXIR Bioschemas implementation study (7PMs)</a:t>
                      </a:r>
                      <a:endParaRPr sz="1800" u="none" cap="none" strike="noStrike"/>
                    </a:p>
                  </a:txBody>
                  <a:tcPr marT="63200" marB="63200" marR="63200" marL="632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2" name="Google Shape;92;p14"/>
          <p:cNvSpPr/>
          <p:nvPr/>
        </p:nvSpPr>
        <p:spPr>
          <a:xfrm>
            <a:off x="628650" y="27463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b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2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55CC"/>
                </a:solidFill>
              </a:rPr>
              <a:t>Mockups: data repositories and registries</a:t>
            </a:r>
            <a:endParaRPr b="1" sz="3600">
              <a:solidFill>
                <a:srgbClr val="1155CC"/>
              </a:solidFill>
            </a:endParaRPr>
          </a:p>
        </p:txBody>
      </p:sp>
      <p:sp>
        <p:nvSpPr>
          <p:cNvPr id="295" name="Google Shape;295;p32"/>
          <p:cNvSpPr txBox="1"/>
          <p:nvPr/>
        </p:nvSpPr>
        <p:spPr>
          <a:xfrm>
            <a:off x="7628708" y="3596977"/>
            <a:ext cx="538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6" name="Google Shape;29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2537" y="3641766"/>
            <a:ext cx="2676900" cy="690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32"/>
          <p:cNvGrpSpPr/>
          <p:nvPr/>
        </p:nvGrpSpPr>
        <p:grpSpPr>
          <a:xfrm>
            <a:off x="514851" y="3508895"/>
            <a:ext cx="1373861" cy="1059658"/>
            <a:chOff x="3083609" y="3658915"/>
            <a:chExt cx="1180800" cy="910751"/>
          </a:xfrm>
        </p:grpSpPr>
        <p:pic>
          <p:nvPicPr>
            <p:cNvPr id="298" name="Google Shape;298;p3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345961" y="3658915"/>
              <a:ext cx="619800" cy="619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9" name="Google Shape;299;p32"/>
            <p:cNvSpPr txBox="1"/>
            <p:nvPr/>
          </p:nvSpPr>
          <p:spPr>
            <a:xfrm>
              <a:off x="3083609" y="4278665"/>
              <a:ext cx="1180800" cy="29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Identifiers.org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0" name="Google Shape;300;p32"/>
          <p:cNvGrpSpPr/>
          <p:nvPr/>
        </p:nvGrpSpPr>
        <p:grpSpPr>
          <a:xfrm>
            <a:off x="5389066" y="3508902"/>
            <a:ext cx="1295300" cy="962209"/>
            <a:chOff x="5389294" y="3596977"/>
            <a:chExt cx="1113279" cy="826995"/>
          </a:xfrm>
        </p:grpSpPr>
        <p:pic>
          <p:nvPicPr>
            <p:cNvPr id="301" name="Google Shape;301;p3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389294" y="3596977"/>
              <a:ext cx="1020000" cy="770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2" name="Google Shape;302;p32"/>
            <p:cNvSpPr txBox="1"/>
            <p:nvPr/>
          </p:nvSpPr>
          <p:spPr>
            <a:xfrm>
              <a:off x="5719573" y="4132972"/>
              <a:ext cx="783000" cy="29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Bio.tools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03" name="Google Shape;303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69208" y="2263895"/>
            <a:ext cx="1354500" cy="84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078742" y="2506304"/>
            <a:ext cx="1330500" cy="44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5065" y="2298395"/>
            <a:ext cx="1636500" cy="98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261044" y="2506305"/>
            <a:ext cx="1555500" cy="48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2"/>
          <p:cNvSpPr txBox="1"/>
          <p:nvPr/>
        </p:nvSpPr>
        <p:spPr>
          <a:xfrm>
            <a:off x="7702933" y="2394177"/>
            <a:ext cx="538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5635" y="558637"/>
            <a:ext cx="674400" cy="5156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3"/>
          <p:cNvSpPr txBox="1"/>
          <p:nvPr/>
        </p:nvSpPr>
        <p:spPr>
          <a:xfrm>
            <a:off x="7835086" y="158527"/>
            <a:ext cx="111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Metrics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33"/>
          <p:cNvSpPr txBox="1"/>
          <p:nvPr/>
        </p:nvSpPr>
        <p:spPr>
          <a:xfrm>
            <a:off x="5735961" y="3769531"/>
            <a:ext cx="11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Citations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5" name="Google Shape;315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718" y="517346"/>
            <a:ext cx="1599600" cy="1717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3"/>
          <p:cNvSpPr txBox="1"/>
          <p:nvPr/>
        </p:nvSpPr>
        <p:spPr>
          <a:xfrm>
            <a:off x="302635" y="161482"/>
            <a:ext cx="15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Description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7" name="Google Shape;317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94369" y="524393"/>
            <a:ext cx="1198200" cy="171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33317" y="496111"/>
            <a:ext cx="2282700" cy="173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970175" y="4128350"/>
            <a:ext cx="439200" cy="16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357681" y="4083098"/>
            <a:ext cx="2093100" cy="16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671246" y="4109055"/>
            <a:ext cx="979500" cy="16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98506" y="4083098"/>
            <a:ext cx="1896000" cy="163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3"/>
          <p:cNvSpPr txBox="1"/>
          <p:nvPr/>
        </p:nvSpPr>
        <p:spPr>
          <a:xfrm>
            <a:off x="200509" y="3730942"/>
            <a:ext cx="10002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33"/>
          <p:cNvSpPr txBox="1"/>
          <p:nvPr/>
        </p:nvSpPr>
        <p:spPr>
          <a:xfrm>
            <a:off x="4538774" y="3769531"/>
            <a:ext cx="102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Funding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33"/>
          <p:cNvSpPr txBox="1"/>
          <p:nvPr/>
        </p:nvSpPr>
        <p:spPr>
          <a:xfrm>
            <a:off x="2242707" y="3750236"/>
            <a:ext cx="10002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License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33"/>
          <p:cNvSpPr txBox="1"/>
          <p:nvPr/>
        </p:nvSpPr>
        <p:spPr>
          <a:xfrm>
            <a:off x="5229818" y="165575"/>
            <a:ext cx="13638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Release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33"/>
          <p:cNvSpPr txBox="1"/>
          <p:nvPr/>
        </p:nvSpPr>
        <p:spPr>
          <a:xfrm>
            <a:off x="2078875" y="165575"/>
            <a:ext cx="14208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Download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8" name="Google Shape;328;p3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635453" y="511415"/>
            <a:ext cx="1420800" cy="172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3"/>
          <p:cNvPicPr preferRelativeResize="0"/>
          <p:nvPr/>
        </p:nvPicPr>
        <p:blipFill rotWithShape="1">
          <a:blip r:embed="rId12">
            <a:alphaModFix/>
          </a:blip>
          <a:srcRect b="32723" l="0" r="0" t="0"/>
          <a:stretch/>
        </p:blipFill>
        <p:spPr>
          <a:xfrm>
            <a:off x="7044842" y="4128350"/>
            <a:ext cx="571200" cy="16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3"/>
          <p:cNvSpPr txBox="1"/>
          <p:nvPr/>
        </p:nvSpPr>
        <p:spPr>
          <a:xfrm>
            <a:off x="3541474" y="165659"/>
            <a:ext cx="63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APIs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3"/>
          <p:cNvSpPr txBox="1"/>
          <p:nvPr/>
        </p:nvSpPr>
        <p:spPr>
          <a:xfrm>
            <a:off x="6850452" y="3771634"/>
            <a:ext cx="101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Authors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1567543" y="2100523"/>
            <a:ext cx="1836600" cy="6297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333" name="Google Shape;333;p33"/>
          <p:cNvCxnSpPr/>
          <p:nvPr/>
        </p:nvCxnSpPr>
        <p:spPr>
          <a:xfrm flipH="1" rot="10800000">
            <a:off x="1567543" y="3186907"/>
            <a:ext cx="1801800" cy="6240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334" name="Google Shape;334;p33"/>
          <p:cNvCxnSpPr/>
          <p:nvPr/>
        </p:nvCxnSpPr>
        <p:spPr>
          <a:xfrm flipH="1" rot="10800000">
            <a:off x="3242994" y="3376942"/>
            <a:ext cx="275100" cy="3540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335" name="Google Shape;335;p33"/>
          <p:cNvCxnSpPr/>
          <p:nvPr/>
        </p:nvCxnSpPr>
        <p:spPr>
          <a:xfrm rot="10800000">
            <a:off x="2901493" y="2125035"/>
            <a:ext cx="742500" cy="3915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336" name="Google Shape;336;p33"/>
          <p:cNvCxnSpPr/>
          <p:nvPr/>
        </p:nvCxnSpPr>
        <p:spPr>
          <a:xfrm flipH="1" rot="10800000">
            <a:off x="4173378" y="2051433"/>
            <a:ext cx="172500" cy="5355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337" name="Google Shape;337;p33"/>
          <p:cNvCxnSpPr/>
          <p:nvPr/>
        </p:nvCxnSpPr>
        <p:spPr>
          <a:xfrm flipH="1" rot="10800000">
            <a:off x="4540382" y="2081237"/>
            <a:ext cx="1757100" cy="6489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338" name="Google Shape;338;p33"/>
          <p:cNvCxnSpPr/>
          <p:nvPr/>
        </p:nvCxnSpPr>
        <p:spPr>
          <a:xfrm>
            <a:off x="4692782" y="2882538"/>
            <a:ext cx="3489000" cy="144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339" name="Google Shape;339;p33"/>
          <p:cNvCxnSpPr>
            <a:endCxn id="331" idx="0"/>
          </p:cNvCxnSpPr>
          <p:nvPr/>
        </p:nvCxnSpPr>
        <p:spPr>
          <a:xfrm>
            <a:off x="4671402" y="3156334"/>
            <a:ext cx="2684400" cy="6153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340" name="Google Shape;340;p33"/>
          <p:cNvCxnSpPr/>
          <p:nvPr/>
        </p:nvCxnSpPr>
        <p:spPr>
          <a:xfrm>
            <a:off x="4538774" y="3364059"/>
            <a:ext cx="1595700" cy="4833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341" name="Google Shape;341;p33"/>
          <p:cNvCxnSpPr>
            <a:endCxn id="324" idx="0"/>
          </p:cNvCxnSpPr>
          <p:nvPr/>
        </p:nvCxnSpPr>
        <p:spPr>
          <a:xfrm>
            <a:off x="4227524" y="3388831"/>
            <a:ext cx="822000" cy="3807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342" name="Google Shape;342;p33"/>
          <p:cNvCxnSpPr/>
          <p:nvPr/>
        </p:nvCxnSpPr>
        <p:spPr>
          <a:xfrm>
            <a:off x="1418875" y="2922126"/>
            <a:ext cx="1887600" cy="126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43" name="Google Shape;343;p33"/>
          <p:cNvSpPr txBox="1"/>
          <p:nvPr/>
        </p:nvSpPr>
        <p:spPr>
          <a:xfrm>
            <a:off x="407661" y="2730136"/>
            <a:ext cx="46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4" name="Google Shape;344;p33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3236855" y="2516111"/>
            <a:ext cx="1636500" cy="98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4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Thanks to</a:t>
            </a:r>
            <a:endParaRPr/>
          </a:p>
        </p:txBody>
      </p:sp>
      <p:sp>
        <p:nvSpPr>
          <p:cNvPr id="350" name="Google Shape;350;p34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75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Sarala Wimalaratne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Peter McQuilton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Haydee Artaza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Henning Hermjakob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John Kunze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repositories</a:t>
            </a:r>
            <a:endParaRPr b="0" i="0" sz="4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94983" y="3466695"/>
            <a:ext cx="1354457" cy="846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04517" y="3709104"/>
            <a:ext cx="1330521" cy="441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0840" y="3501195"/>
            <a:ext cx="1636634" cy="981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186819" y="3709105"/>
            <a:ext cx="1555357" cy="48363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/>
        </p:nvSpPr>
        <p:spPr>
          <a:xfrm>
            <a:off x="7628708" y="3596977"/>
            <a:ext cx="53893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5635" y="558637"/>
            <a:ext cx="674298" cy="5156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/>
        </p:nvSpPr>
        <p:spPr>
          <a:xfrm>
            <a:off x="7835086" y="158527"/>
            <a:ext cx="111539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Metrics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5735961" y="3769531"/>
            <a:ext cx="110100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Citations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718" y="517346"/>
            <a:ext cx="1599529" cy="171743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/>
        </p:nvSpPr>
        <p:spPr>
          <a:xfrm>
            <a:off x="302635" y="161482"/>
            <a:ext cx="155907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Description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94369" y="524393"/>
            <a:ext cx="1198152" cy="1710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33317" y="496111"/>
            <a:ext cx="2282701" cy="1738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970175" y="4128350"/>
            <a:ext cx="439275" cy="1631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357681" y="4083098"/>
            <a:ext cx="2093016" cy="163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671246" y="4109055"/>
            <a:ext cx="979623" cy="1631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98506" y="4083098"/>
            <a:ext cx="1895863" cy="1631902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6"/>
          <p:cNvSpPr txBox="1"/>
          <p:nvPr/>
        </p:nvSpPr>
        <p:spPr>
          <a:xfrm>
            <a:off x="200509" y="3730942"/>
            <a:ext cx="1000287" cy="3588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4538774" y="3769531"/>
            <a:ext cx="102143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Funding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2242707" y="3750236"/>
            <a:ext cx="1000287" cy="3588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License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/>
          <p:cNvSpPr txBox="1"/>
          <p:nvPr/>
        </p:nvSpPr>
        <p:spPr>
          <a:xfrm>
            <a:off x="5229818" y="165575"/>
            <a:ext cx="13638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Release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>
            <a:off x="2078875" y="165575"/>
            <a:ext cx="14208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Download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635453" y="511415"/>
            <a:ext cx="1420814" cy="1723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6"/>
          <p:cNvPicPr preferRelativeResize="0"/>
          <p:nvPr/>
        </p:nvPicPr>
        <p:blipFill rotWithShape="1">
          <a:blip r:embed="rId12">
            <a:alphaModFix/>
          </a:blip>
          <a:srcRect b="32721" l="0" r="0" t="0"/>
          <a:stretch/>
        </p:blipFill>
        <p:spPr>
          <a:xfrm>
            <a:off x="7044842" y="4128350"/>
            <a:ext cx="571055" cy="1612607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6"/>
          <p:cNvSpPr txBox="1"/>
          <p:nvPr/>
        </p:nvSpPr>
        <p:spPr>
          <a:xfrm>
            <a:off x="3541474" y="165659"/>
            <a:ext cx="63190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APIs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6850452" y="3771634"/>
            <a:ext cx="101066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Authors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7" name="Google Shape;127;p16"/>
          <p:cNvCxnSpPr/>
          <p:nvPr/>
        </p:nvCxnSpPr>
        <p:spPr>
          <a:xfrm>
            <a:off x="1567543" y="2100523"/>
            <a:ext cx="1836646" cy="629614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8" name="Google Shape;128;p16"/>
          <p:cNvCxnSpPr/>
          <p:nvPr/>
        </p:nvCxnSpPr>
        <p:spPr>
          <a:xfrm flipH="1" rot="10800000">
            <a:off x="1567543" y="3187011"/>
            <a:ext cx="1801738" cy="623896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9" name="Google Shape;129;p16"/>
          <p:cNvCxnSpPr/>
          <p:nvPr/>
        </p:nvCxnSpPr>
        <p:spPr>
          <a:xfrm flipH="1" rot="10800000">
            <a:off x="3242994" y="3376886"/>
            <a:ext cx="274955" cy="354056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0" name="Google Shape;130;p16"/>
          <p:cNvCxnSpPr/>
          <p:nvPr/>
        </p:nvCxnSpPr>
        <p:spPr>
          <a:xfrm rot="10800000">
            <a:off x="2901614" y="2125096"/>
            <a:ext cx="742379" cy="391439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1" name="Google Shape;131;p16"/>
          <p:cNvCxnSpPr/>
          <p:nvPr/>
        </p:nvCxnSpPr>
        <p:spPr>
          <a:xfrm flipH="1" rot="10800000">
            <a:off x="4173378" y="2051564"/>
            <a:ext cx="172482" cy="535369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2" name="Google Shape;132;p16"/>
          <p:cNvCxnSpPr/>
          <p:nvPr/>
        </p:nvCxnSpPr>
        <p:spPr>
          <a:xfrm flipH="1" rot="10800000">
            <a:off x="4540382" y="2081316"/>
            <a:ext cx="1757089" cy="648821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3" name="Google Shape;133;p16"/>
          <p:cNvCxnSpPr/>
          <p:nvPr/>
        </p:nvCxnSpPr>
        <p:spPr>
          <a:xfrm>
            <a:off x="4692782" y="2882538"/>
            <a:ext cx="3488897" cy="14464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4" name="Google Shape;134;p16"/>
          <p:cNvCxnSpPr>
            <a:endCxn id="126" idx="0"/>
          </p:cNvCxnSpPr>
          <p:nvPr/>
        </p:nvCxnSpPr>
        <p:spPr>
          <a:xfrm>
            <a:off x="4671383" y="3156334"/>
            <a:ext cx="2684400" cy="6153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5" name="Google Shape;135;p16"/>
          <p:cNvCxnSpPr/>
          <p:nvPr/>
        </p:nvCxnSpPr>
        <p:spPr>
          <a:xfrm>
            <a:off x="4538774" y="3364059"/>
            <a:ext cx="1595661" cy="483323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6" name="Google Shape;136;p16"/>
          <p:cNvCxnSpPr>
            <a:endCxn id="119" idx="0"/>
          </p:cNvCxnSpPr>
          <p:nvPr/>
        </p:nvCxnSpPr>
        <p:spPr>
          <a:xfrm>
            <a:off x="4227490" y="3388831"/>
            <a:ext cx="822000" cy="380700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7" name="Google Shape;137;p16"/>
          <p:cNvCxnSpPr/>
          <p:nvPr/>
        </p:nvCxnSpPr>
        <p:spPr>
          <a:xfrm>
            <a:off x="1418875" y="2922126"/>
            <a:ext cx="1887616" cy="12468"/>
          </a:xfrm>
          <a:prstGeom prst="straightConnector1">
            <a:avLst/>
          </a:prstGeom>
          <a:noFill/>
          <a:ln cap="flat" cmpd="sng" w="50800">
            <a:solidFill>
              <a:srgbClr val="006F9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38" name="Google Shape;138;p16"/>
          <p:cNvSpPr txBox="1"/>
          <p:nvPr/>
        </p:nvSpPr>
        <p:spPr>
          <a:xfrm>
            <a:off x="407661" y="2730136"/>
            <a:ext cx="46296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16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3236855" y="2516111"/>
            <a:ext cx="1636634" cy="981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1" i="0" lang="en-US" sz="45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Registries</a:t>
            </a:r>
            <a:r>
              <a:rPr b="0" i="0" lang="en-US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</a:t>
            </a:r>
            <a:br>
              <a:rPr b="0" i="0" lang="en-US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repositories</a:t>
            </a:r>
            <a:endParaRPr b="0" i="0" sz="4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7628708" y="3596977"/>
            <a:ext cx="53893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2537" y="3641766"/>
            <a:ext cx="2677008" cy="6904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17"/>
          <p:cNvGrpSpPr/>
          <p:nvPr/>
        </p:nvGrpSpPr>
        <p:grpSpPr>
          <a:xfrm>
            <a:off x="514982" y="3509052"/>
            <a:ext cx="1373911" cy="1059697"/>
            <a:chOff x="3083609" y="3658915"/>
            <a:chExt cx="1180800" cy="910751"/>
          </a:xfrm>
        </p:grpSpPr>
        <p:pic>
          <p:nvPicPr>
            <p:cNvPr id="148" name="Google Shape;148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345961" y="3658915"/>
              <a:ext cx="619760" cy="6197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17"/>
            <p:cNvSpPr txBox="1"/>
            <p:nvPr/>
          </p:nvSpPr>
          <p:spPr>
            <a:xfrm>
              <a:off x="3083609" y="4278665"/>
              <a:ext cx="1180800" cy="29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Identifiers.org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" name="Google Shape;150;p17"/>
          <p:cNvGrpSpPr/>
          <p:nvPr/>
        </p:nvGrpSpPr>
        <p:grpSpPr>
          <a:xfrm>
            <a:off x="5389292" y="3509052"/>
            <a:ext cx="1295376" cy="962206"/>
            <a:chOff x="5389294" y="3596977"/>
            <a:chExt cx="1113304" cy="826963"/>
          </a:xfrm>
        </p:grpSpPr>
        <p:pic>
          <p:nvPicPr>
            <p:cNvPr id="151" name="Google Shape;151;p1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389294" y="3596977"/>
              <a:ext cx="1019908" cy="77003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" name="Google Shape;152;p17"/>
            <p:cNvSpPr txBox="1"/>
            <p:nvPr/>
          </p:nvSpPr>
          <p:spPr>
            <a:xfrm>
              <a:off x="5719573" y="4132972"/>
              <a:ext cx="783025" cy="2909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Bio.tools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8"/>
          <p:cNvGrpSpPr/>
          <p:nvPr/>
        </p:nvGrpSpPr>
        <p:grpSpPr>
          <a:xfrm>
            <a:off x="119074" y="1162921"/>
            <a:ext cx="8884307" cy="4557687"/>
            <a:chOff x="259752" y="318857"/>
            <a:chExt cx="7600571" cy="3681789"/>
          </a:xfrm>
        </p:grpSpPr>
        <p:pic>
          <p:nvPicPr>
            <p:cNvPr id="158" name="Google Shape;158;p18"/>
            <p:cNvPicPr preferRelativeResize="0"/>
            <p:nvPr/>
          </p:nvPicPr>
          <p:blipFill rotWithShape="1">
            <a:blip r:embed="rId3">
              <a:alphaModFix/>
            </a:blip>
            <a:srcRect b="65504" l="0" r="0" t="0"/>
            <a:stretch/>
          </p:blipFill>
          <p:spPr>
            <a:xfrm>
              <a:off x="2828895" y="844124"/>
              <a:ext cx="2456388" cy="31520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Google Shape;159;p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9752" y="875093"/>
              <a:ext cx="2453099" cy="31255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0" name="Google Shape;160;p1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401327" y="844127"/>
              <a:ext cx="2458996" cy="20018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1" name="Google Shape;161;p18"/>
            <p:cNvSpPr txBox="1"/>
            <p:nvPr/>
          </p:nvSpPr>
          <p:spPr>
            <a:xfrm>
              <a:off x="3095066" y="318857"/>
              <a:ext cx="1924045" cy="5931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BioSharing.org</a:t>
              </a: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8"/>
            <p:cNvSpPr txBox="1"/>
            <p:nvPr/>
          </p:nvSpPr>
          <p:spPr>
            <a:xfrm>
              <a:off x="298351" y="318860"/>
              <a:ext cx="2489436" cy="5931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Identifiers.org</a:t>
              </a: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8"/>
            <p:cNvSpPr txBox="1"/>
            <p:nvPr/>
          </p:nvSpPr>
          <p:spPr>
            <a:xfrm>
              <a:off x="5826953" y="318857"/>
              <a:ext cx="1630021" cy="5931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Bio.tools</a:t>
              </a: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64" name="Google Shape;164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788414" y="67991"/>
            <a:ext cx="1354457" cy="846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197948" y="310400"/>
            <a:ext cx="1330521" cy="441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64271" y="102491"/>
            <a:ext cx="1636634" cy="981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380250" y="310401"/>
            <a:ext cx="1555357" cy="48363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 txBox="1"/>
          <p:nvPr/>
        </p:nvSpPr>
        <p:spPr>
          <a:xfrm>
            <a:off x="7822139" y="198273"/>
            <a:ext cx="53893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 rot="5400000">
            <a:off x="4514817" y="-3491958"/>
            <a:ext cx="169945" cy="8807063"/>
          </a:xfrm>
          <a:prstGeom prst="rightBracket">
            <a:avLst>
              <a:gd fmla="val 8333" name="adj"/>
            </a:avLst>
          </a:prstGeom>
          <a:noFill/>
          <a:ln cap="flat" cmpd="sng" w="63500">
            <a:solidFill>
              <a:srgbClr val="7F7F7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/>
          <p:nvPr/>
        </p:nvSpPr>
        <p:spPr>
          <a:xfrm rot="10800000">
            <a:off x="7465531" y="1029115"/>
            <a:ext cx="201276" cy="173514"/>
          </a:xfrm>
          <a:prstGeom prst="triangle">
            <a:avLst>
              <a:gd fmla="val 50000" name="adj"/>
            </a:avLst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4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/>
          <p:cNvSpPr/>
          <p:nvPr/>
        </p:nvSpPr>
        <p:spPr>
          <a:xfrm rot="10800000">
            <a:off x="4457110" y="1029115"/>
            <a:ext cx="201276" cy="173514"/>
          </a:xfrm>
          <a:prstGeom prst="triangle">
            <a:avLst>
              <a:gd fmla="val 50000" name="adj"/>
            </a:avLst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4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8"/>
          <p:cNvSpPr/>
          <p:nvPr/>
        </p:nvSpPr>
        <p:spPr>
          <a:xfrm rot="10800000">
            <a:off x="1549327" y="1027269"/>
            <a:ext cx="201276" cy="173514"/>
          </a:xfrm>
          <a:prstGeom prst="triangle">
            <a:avLst>
              <a:gd fmla="val 50000" name="adj"/>
            </a:avLst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4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8"/>
          <p:cNvSpPr/>
          <p:nvPr/>
        </p:nvSpPr>
        <p:spPr>
          <a:xfrm>
            <a:off x="607950" y="131450"/>
            <a:ext cx="1555200" cy="783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19"/>
          <p:cNvGrpSpPr/>
          <p:nvPr/>
        </p:nvGrpSpPr>
        <p:grpSpPr>
          <a:xfrm>
            <a:off x="2439680" y="553368"/>
            <a:ext cx="4289546" cy="4966440"/>
            <a:chOff x="2246518" y="1109658"/>
            <a:chExt cx="4768521" cy="5520997"/>
          </a:xfrm>
        </p:grpSpPr>
        <p:sp>
          <p:nvSpPr>
            <p:cNvPr id="179" name="Google Shape;179;p19"/>
            <p:cNvSpPr/>
            <p:nvPr/>
          </p:nvSpPr>
          <p:spPr>
            <a:xfrm rot="1806802">
              <a:off x="2693362" y="3853819"/>
              <a:ext cx="2630874" cy="2270055"/>
            </a:xfrm>
            <a:prstGeom prst="triangle">
              <a:avLst>
                <a:gd fmla="val 50000" name="adj"/>
              </a:avLst>
            </a:prstGeom>
            <a:solidFill>
              <a:srgbClr val="C55A1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9"/>
            <p:cNvSpPr/>
            <p:nvPr/>
          </p:nvSpPr>
          <p:spPr>
            <a:xfrm rot="5400000">
              <a:off x="2064915" y="2761802"/>
              <a:ext cx="2633264" cy="2270057"/>
            </a:xfrm>
            <a:prstGeom prst="triangle">
              <a:avLst>
                <a:gd fmla="val 50000" name="adj"/>
              </a:avLst>
            </a:prstGeom>
            <a:solidFill>
              <a:srgbClr val="323F4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9"/>
            <p:cNvSpPr/>
            <p:nvPr/>
          </p:nvSpPr>
          <p:spPr>
            <a:xfrm rot="9035856">
              <a:off x="2674246" y="1657840"/>
              <a:ext cx="2633265" cy="2270055"/>
            </a:xfrm>
            <a:prstGeom prst="triangle">
              <a:avLst>
                <a:gd fmla="val 50000" name="adj"/>
              </a:avLst>
            </a:prstGeom>
            <a:solidFill>
              <a:srgbClr val="54813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9"/>
            <p:cNvSpPr/>
            <p:nvPr/>
          </p:nvSpPr>
          <p:spPr>
            <a:xfrm rot="-8962893">
              <a:off x="3947866" y="1621996"/>
              <a:ext cx="2633265" cy="2270055"/>
            </a:xfrm>
            <a:prstGeom prst="triangle">
              <a:avLst>
                <a:gd fmla="val 50000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9"/>
            <p:cNvSpPr/>
            <p:nvPr/>
          </p:nvSpPr>
          <p:spPr>
            <a:xfrm rot="-1762601">
              <a:off x="3962204" y="3858598"/>
              <a:ext cx="2630875" cy="2270055"/>
            </a:xfrm>
            <a:prstGeom prst="triangle">
              <a:avLst>
                <a:gd fmla="val 50000" name="adj"/>
              </a:avLst>
            </a:prstGeom>
            <a:solidFill>
              <a:srgbClr val="7B7B7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9"/>
            <p:cNvSpPr txBox="1"/>
            <p:nvPr/>
          </p:nvSpPr>
          <p:spPr>
            <a:xfrm>
              <a:off x="3082576" y="5018486"/>
              <a:ext cx="1052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Tools</a:t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9"/>
            <p:cNvSpPr/>
            <p:nvPr/>
          </p:nvSpPr>
          <p:spPr>
            <a:xfrm rot="5400000">
              <a:off x="3405977" y="3379901"/>
              <a:ext cx="1190079" cy="102710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 rot="9035856">
              <a:off x="3696371" y="2813965"/>
              <a:ext cx="1193870" cy="103089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9"/>
            <p:cNvSpPr/>
            <p:nvPr/>
          </p:nvSpPr>
          <p:spPr>
            <a:xfrm rot="-8962893">
              <a:off x="4350203" y="2773792"/>
              <a:ext cx="1190079" cy="103089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 rot="-1762601">
              <a:off x="4378785" y="3943855"/>
              <a:ext cx="1193870" cy="103089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 rot="1806802">
              <a:off x="3727112" y="3938880"/>
              <a:ext cx="1193867" cy="102710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 rot="-5327037">
              <a:off x="4535692" y="2735518"/>
              <a:ext cx="2633264" cy="2270057"/>
            </a:xfrm>
            <a:prstGeom prst="triangle">
              <a:avLst>
                <a:gd fmla="val 50000" name="adj"/>
              </a:avLst>
            </a:prstGeom>
            <a:solidFill>
              <a:srgbClr val="BF9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9"/>
            <p:cNvSpPr/>
            <p:nvPr/>
          </p:nvSpPr>
          <p:spPr>
            <a:xfrm rot="-5327037">
              <a:off x="4633429" y="3348331"/>
              <a:ext cx="1190079" cy="1027107"/>
            </a:xfrm>
            <a:prstGeom prst="triangle">
              <a:avLst>
                <a:gd fmla="val 50000" name="adj"/>
              </a:avLst>
            </a:prstGeom>
            <a:solidFill>
              <a:srgbClr val="262626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9"/>
            <p:cNvSpPr txBox="1"/>
            <p:nvPr/>
          </p:nvSpPr>
          <p:spPr>
            <a:xfrm>
              <a:off x="2966050" y="2147683"/>
              <a:ext cx="1421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Citation</a:t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9"/>
            <p:cNvSpPr txBox="1"/>
            <p:nvPr/>
          </p:nvSpPr>
          <p:spPr>
            <a:xfrm>
              <a:off x="4689595" y="2163912"/>
              <a:ext cx="1662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Identifiers</a:t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9"/>
            <p:cNvSpPr txBox="1"/>
            <p:nvPr/>
          </p:nvSpPr>
          <p:spPr>
            <a:xfrm>
              <a:off x="5481474" y="3587128"/>
              <a:ext cx="1421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Metrics</a:t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9"/>
            <p:cNvSpPr txBox="1"/>
            <p:nvPr/>
          </p:nvSpPr>
          <p:spPr>
            <a:xfrm>
              <a:off x="2396612" y="3628174"/>
              <a:ext cx="15462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Release</a:t>
              </a:r>
              <a:endParaRPr/>
            </a:p>
          </p:txBody>
        </p:sp>
        <p:sp>
          <p:nvSpPr>
            <p:cNvPr id="196" name="Google Shape;196;p19"/>
            <p:cNvSpPr txBox="1"/>
            <p:nvPr/>
          </p:nvSpPr>
          <p:spPr>
            <a:xfrm>
              <a:off x="4790223" y="5027518"/>
              <a:ext cx="1662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Interfaces</a:t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7" name="Google Shape;197;p19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repositories</a:t>
            </a:r>
            <a:b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metadata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/>
          <p:nvPr>
            <p:ph type="ctrTitle"/>
          </p:nvPr>
        </p:nvSpPr>
        <p:spPr>
          <a:xfrm>
            <a:off x="1143000" y="935302"/>
            <a:ext cx="6858000" cy="19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lang="en-US">
                <a:solidFill>
                  <a:srgbClr val="666666"/>
                </a:solidFill>
              </a:rPr>
              <a:t>Progress</a:t>
            </a:r>
            <a:endParaRPr b="0" i="0" sz="4500" u="none" cap="none" strike="noStrike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0"/>
          <p:cNvSpPr txBox="1"/>
          <p:nvPr>
            <p:ph idx="1" type="subTitle"/>
          </p:nvPr>
        </p:nvSpPr>
        <p:spPr>
          <a:xfrm>
            <a:off x="1143000" y="3001698"/>
            <a:ext cx="6858000" cy="13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 txBox="1"/>
          <p:nvPr>
            <p:ph idx="1" type="body"/>
          </p:nvPr>
        </p:nvSpPr>
        <p:spPr>
          <a:xfrm>
            <a:off x="628650" y="199650"/>
            <a:ext cx="7886700" cy="49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rgbClr val="38761D"/>
              </a:buClr>
              <a:buSzPts val="2000"/>
              <a:buAutoNum type="arabicPeriod"/>
            </a:pPr>
            <a:r>
              <a:rPr b="1" lang="en-US" sz="2000">
                <a:solidFill>
                  <a:srgbClr val="38761D"/>
                </a:solidFill>
              </a:rPr>
              <a:t>Define use case</a:t>
            </a:r>
            <a:endParaRPr b="1" sz="2000">
              <a:solidFill>
                <a:srgbClr val="38761D"/>
              </a:solidFill>
            </a:endParaRPr>
          </a:p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rgbClr val="1155CC"/>
              </a:buClr>
              <a:buSzPts val="2000"/>
              <a:buAutoNum type="arabicPeriod"/>
            </a:pPr>
            <a:r>
              <a:rPr b="1" lang="en-US" sz="2000">
                <a:solidFill>
                  <a:srgbClr val="1155CC"/>
                </a:solidFill>
              </a:rPr>
              <a:t>Metadata crosswalk and mapping to schema.org</a:t>
            </a:r>
            <a:endParaRPr b="1" sz="2000">
              <a:solidFill>
                <a:srgbClr val="1155CC"/>
              </a:solidFill>
            </a:endParaRPr>
          </a:p>
          <a:p>
            <a:pPr indent="-336550" lvl="1" marL="914400" rtl="0" algn="l">
              <a:spcBef>
                <a:spcPts val="375"/>
              </a:spcBef>
              <a:spcAft>
                <a:spcPts val="0"/>
              </a:spcAft>
              <a:buClr>
                <a:srgbClr val="6D9EEB"/>
              </a:buClr>
              <a:buSzPts val="1700"/>
              <a:buAutoNum type="alphaLcPeriod"/>
            </a:pPr>
            <a:r>
              <a:rPr lang="en-US" sz="1700">
                <a:solidFill>
                  <a:srgbClr val="6D9EEB"/>
                </a:solidFill>
              </a:rPr>
              <a:t>Data repositories</a:t>
            </a:r>
            <a:endParaRPr sz="1700">
              <a:solidFill>
                <a:srgbClr val="6D9EEB"/>
              </a:solidFill>
            </a:endParaRPr>
          </a:p>
          <a:p>
            <a:pPr indent="-336550" lvl="1" marL="914400" rtl="0" algn="l">
              <a:spcBef>
                <a:spcPts val="375"/>
              </a:spcBef>
              <a:spcAft>
                <a:spcPts val="0"/>
              </a:spcAft>
              <a:buClr>
                <a:srgbClr val="93C47D"/>
              </a:buClr>
              <a:buSzPts val="1700"/>
              <a:buAutoNum type="alphaLcPeriod"/>
            </a:pPr>
            <a:r>
              <a:rPr lang="en-US" sz="1700">
                <a:solidFill>
                  <a:srgbClr val="93C47D"/>
                </a:solidFill>
              </a:rPr>
              <a:t>Metadata registries</a:t>
            </a:r>
            <a:endParaRPr sz="1700">
              <a:solidFill>
                <a:srgbClr val="93C47D"/>
              </a:solidFill>
            </a:endParaRPr>
          </a:p>
          <a:p>
            <a:pPr indent="-336550" lvl="1" marL="914400" rtl="0" algn="l">
              <a:spcBef>
                <a:spcPts val="375"/>
              </a:spcBef>
              <a:spcAft>
                <a:spcPts val="0"/>
              </a:spcAft>
              <a:buClr>
                <a:srgbClr val="6D9EEB"/>
              </a:buClr>
              <a:buSzPts val="1700"/>
              <a:buAutoNum type="alphaLcPeriod"/>
            </a:pPr>
            <a:r>
              <a:rPr lang="en-US" sz="1700">
                <a:solidFill>
                  <a:srgbClr val="6D9EEB"/>
                </a:solidFill>
              </a:rPr>
              <a:t>Standards defining metadata</a:t>
            </a:r>
            <a:endParaRPr sz="1700">
              <a:solidFill>
                <a:srgbClr val="6D9EEB"/>
              </a:solidFill>
            </a:endParaRPr>
          </a:p>
          <a:p>
            <a:pPr indent="-336550" lvl="2" marL="1371600" rtl="0" algn="l">
              <a:spcBef>
                <a:spcPts val="375"/>
              </a:spcBef>
              <a:spcAft>
                <a:spcPts val="0"/>
              </a:spcAft>
              <a:buClr>
                <a:srgbClr val="6D9EEB"/>
              </a:buClr>
              <a:buSzPts val="1700"/>
              <a:buAutoNum type="romanLcPeriod"/>
            </a:pPr>
            <a:r>
              <a:rPr lang="en-US" sz="1700">
                <a:solidFill>
                  <a:srgbClr val="6D9EEB"/>
                </a:solidFill>
              </a:rPr>
              <a:t>Dataset specification</a:t>
            </a:r>
            <a:endParaRPr sz="1700">
              <a:solidFill>
                <a:srgbClr val="6D9EEB"/>
              </a:solidFill>
            </a:endParaRPr>
          </a:p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rgbClr val="1155CC"/>
              </a:buClr>
              <a:buSzPts val="2000"/>
              <a:buAutoNum type="arabicPeriod"/>
            </a:pPr>
            <a:r>
              <a:rPr b="1" lang="en-US" sz="2000">
                <a:solidFill>
                  <a:srgbClr val="1155CC"/>
                </a:solidFill>
              </a:rPr>
              <a:t>Bioschemas specification</a:t>
            </a:r>
            <a:endParaRPr b="1" sz="2000">
              <a:solidFill>
                <a:srgbClr val="1155CC"/>
              </a:solidFill>
            </a:endParaRPr>
          </a:p>
          <a:p>
            <a:pPr indent="-336550" lvl="1" marL="914400" rtl="0" algn="l">
              <a:spcBef>
                <a:spcPts val="375"/>
              </a:spcBef>
              <a:spcAft>
                <a:spcPts val="0"/>
              </a:spcAft>
              <a:buClr>
                <a:srgbClr val="93C47D"/>
              </a:buClr>
              <a:buSzPts val="1700"/>
              <a:buAutoNum type="alphaLcPeriod"/>
            </a:pPr>
            <a:r>
              <a:rPr lang="en-US" sz="1700">
                <a:solidFill>
                  <a:srgbClr val="93C47D"/>
                </a:solidFill>
              </a:rPr>
              <a:t>Define minimum properties based on “finding” use cases</a:t>
            </a:r>
            <a:endParaRPr sz="1700">
              <a:solidFill>
                <a:srgbClr val="93C47D"/>
              </a:solidFill>
            </a:endParaRPr>
          </a:p>
          <a:p>
            <a:pPr indent="-336550" lvl="1" marL="914400" rtl="0" algn="l">
              <a:spcBef>
                <a:spcPts val="375"/>
              </a:spcBef>
              <a:spcAft>
                <a:spcPts val="0"/>
              </a:spcAft>
              <a:buClr>
                <a:srgbClr val="6D9EEB"/>
              </a:buClr>
              <a:buSzPts val="1700"/>
              <a:buAutoNum type="alphaLcPeriod"/>
            </a:pPr>
            <a:r>
              <a:rPr lang="en-US" sz="1700">
                <a:solidFill>
                  <a:srgbClr val="6D9EEB"/>
                </a:solidFill>
              </a:rPr>
              <a:t>Define cardinality and suggested controlled vocabularies</a:t>
            </a:r>
            <a:endParaRPr sz="1700">
              <a:solidFill>
                <a:srgbClr val="6D9EEB"/>
              </a:solidFill>
            </a:endParaRPr>
          </a:p>
          <a:p>
            <a:pPr indent="-336550" lvl="1" marL="914400" rtl="0" algn="l">
              <a:spcBef>
                <a:spcPts val="375"/>
              </a:spcBef>
              <a:spcAft>
                <a:spcPts val="0"/>
              </a:spcAft>
              <a:buClr>
                <a:srgbClr val="6D9EEB"/>
              </a:buClr>
              <a:buSzPts val="1700"/>
              <a:buAutoNum type="alphaLcPeriod"/>
            </a:pPr>
            <a:r>
              <a:rPr lang="en-US" sz="1700">
                <a:solidFill>
                  <a:srgbClr val="6D9EEB"/>
                </a:solidFill>
              </a:rPr>
              <a:t>Align with existing best practices</a:t>
            </a:r>
            <a:endParaRPr sz="1700">
              <a:solidFill>
                <a:srgbClr val="6D9EEB"/>
              </a:solidFill>
            </a:endParaRPr>
          </a:p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rgbClr val="1155CC"/>
              </a:buClr>
              <a:buSzPts val="2000"/>
              <a:buAutoNum type="arabicPeriod"/>
            </a:pPr>
            <a:r>
              <a:rPr b="1" lang="en-US" sz="2000">
                <a:solidFill>
                  <a:srgbClr val="1155CC"/>
                </a:solidFill>
              </a:rPr>
              <a:t>Test with data repositories</a:t>
            </a:r>
            <a:endParaRPr b="1" sz="2000">
              <a:solidFill>
                <a:srgbClr val="1155CC"/>
              </a:solidFill>
            </a:endParaRPr>
          </a:p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rgbClr val="999999"/>
              </a:buClr>
              <a:buSzPts val="2000"/>
              <a:buAutoNum type="arabicPeriod"/>
            </a:pPr>
            <a:r>
              <a:rPr lang="en-US" sz="2000">
                <a:solidFill>
                  <a:srgbClr val="999999"/>
                </a:solidFill>
              </a:rPr>
              <a:t>Adoption by data repositories and registries</a:t>
            </a:r>
            <a:endParaRPr sz="2000">
              <a:solidFill>
                <a:srgbClr val="999999"/>
              </a:solidFill>
            </a:endParaRPr>
          </a:p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rgbClr val="999999"/>
              </a:buClr>
              <a:buSzPts val="2000"/>
              <a:buAutoNum type="arabicPeriod"/>
            </a:pPr>
            <a:r>
              <a:rPr lang="en-US" sz="2000">
                <a:solidFill>
                  <a:srgbClr val="999999"/>
                </a:solidFill>
              </a:rPr>
              <a:t>Applications</a:t>
            </a:r>
            <a:endParaRPr sz="2000">
              <a:solidFill>
                <a:srgbClr val="999999"/>
              </a:solidFill>
            </a:endParaRPr>
          </a:p>
        </p:txBody>
      </p:sp>
      <p:sp>
        <p:nvSpPr>
          <p:cNvPr id="209" name="Google Shape;209;p21"/>
          <p:cNvSpPr txBox="1"/>
          <p:nvPr/>
        </p:nvSpPr>
        <p:spPr>
          <a:xfrm>
            <a:off x="717425" y="5183900"/>
            <a:ext cx="8160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Done!</a:t>
            </a:r>
            <a:endParaRPr/>
          </a:p>
        </p:txBody>
      </p:sp>
      <p:sp>
        <p:nvSpPr>
          <p:cNvPr id="210" name="Google Shape;210;p21"/>
          <p:cNvSpPr/>
          <p:nvPr/>
        </p:nvSpPr>
        <p:spPr>
          <a:xfrm>
            <a:off x="490025" y="5285150"/>
            <a:ext cx="227400" cy="2274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1"/>
          <p:cNvSpPr txBox="1"/>
          <p:nvPr/>
        </p:nvSpPr>
        <p:spPr>
          <a:xfrm>
            <a:off x="2307325" y="5183900"/>
            <a:ext cx="24444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Planned for this workshop</a:t>
            </a:r>
            <a:endParaRPr/>
          </a:p>
        </p:txBody>
      </p:sp>
      <p:sp>
        <p:nvSpPr>
          <p:cNvPr id="212" name="Google Shape;212;p21"/>
          <p:cNvSpPr/>
          <p:nvPr/>
        </p:nvSpPr>
        <p:spPr>
          <a:xfrm>
            <a:off x="2079925" y="5285150"/>
            <a:ext cx="227400" cy="2274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 txBox="1"/>
          <p:nvPr/>
        </p:nvSpPr>
        <p:spPr>
          <a:xfrm>
            <a:off x="5178625" y="5183900"/>
            <a:ext cx="24444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After the workshop</a:t>
            </a:r>
            <a:endParaRPr/>
          </a:p>
        </p:txBody>
      </p:sp>
      <p:sp>
        <p:nvSpPr>
          <p:cNvPr id="214" name="Google Shape;214;p21"/>
          <p:cNvSpPr/>
          <p:nvPr/>
        </p:nvSpPr>
        <p:spPr>
          <a:xfrm>
            <a:off x="4951225" y="5285150"/>
            <a:ext cx="227400" cy="227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